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0" r:id="rId4"/>
    <p:sldId id="271" r:id="rId5"/>
    <p:sldId id="257" r:id="rId6"/>
    <p:sldId id="260" r:id="rId7"/>
    <p:sldId id="264" r:id="rId8"/>
    <p:sldId id="265" r:id="rId9"/>
    <p:sldId id="266" r:id="rId10"/>
    <p:sldId id="269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 с ОВЗ, чел.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71</c:v>
                </c:pt>
                <c:pt idx="2">
                  <c:v>141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учащихся-инвалидов, чел.</c:v>
                </c:pt>
              </c:strCache>
            </c:strRef>
          </c:tx>
          <c:dLbls>
            <c:dLbl>
              <c:idx val="2"/>
              <c:layout>
                <c:manualLayout>
                  <c:x val="2.0833344923021489E-2"/>
                  <c:y val="-1.4153461488845562E-3"/>
                </c:manualLayout>
              </c:layout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91</c:v>
                </c:pt>
                <c:pt idx="2">
                  <c:v>140</c:v>
                </c:pt>
              </c:numCache>
            </c:numRef>
          </c:val>
        </c:ser>
        <c:shape val="cylinder"/>
        <c:axId val="97800960"/>
        <c:axId val="97802496"/>
        <c:axId val="0"/>
      </c:bar3DChart>
      <c:catAx>
        <c:axId val="97800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baseline="0">
                <a:solidFill>
                  <a:schemeClr val="bg1"/>
                </a:solidFill>
              </a:defRPr>
            </a:pPr>
            <a:endParaRPr lang="ru-RU"/>
          </a:p>
        </c:txPr>
        <c:crossAx val="97802496"/>
        <c:crosses val="autoZero"/>
        <c:auto val="1"/>
        <c:lblAlgn val="ctr"/>
        <c:lblOffset val="100"/>
      </c:catAx>
      <c:valAx>
        <c:axId val="97802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ru-RU" baseline="0">
                    <a:solidFill>
                      <a:schemeClr val="bg1"/>
                    </a:solidFill>
                  </a:rPr>
                  <a:t>чел.</a:t>
                </a:r>
              </a:p>
            </c:rich>
          </c:tx>
          <c:layout>
            <c:manualLayout>
              <c:xMode val="edge"/>
              <c:yMode val="edge"/>
              <c:x val="3.5722854336827023E-2"/>
              <c:y val="9.7934600965197557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97800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66870-EECE-47E1-B71B-4D68425845D4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04C6-1C51-4C0F-AB14-6A76FD1C6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1355284"/>
            <a:ext cx="6143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«Задачи и перспективы деятельности БПОО, общеобразовательных школ и профессиональных образовательных организаций  Московской области в сфере профориентации, инклюзивного образования и трудоустройства  обучающихся с инвалидностью и лиц с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ОВЗ»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786322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Алексеева Л.А.,</a:t>
            </a:r>
            <a:b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заместитель директора</a:t>
            </a:r>
            <a:b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 учебно-воспитательной  работе</a:t>
            </a:r>
            <a:b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ГБПОУ МО «</a:t>
            </a:r>
            <a:r>
              <a:rPr lang="ru-RU" sz="2000" i="1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Балашихинский</a:t>
            </a:r>
            <a:r>
              <a:rPr lang="ru-RU" sz="2000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техникум»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71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baseline="-25000" dirty="0" smtClean="0"/>
              <a:t/>
            </a:r>
            <a:br>
              <a:rPr lang="ru-RU" i="1" baseline="-25000" dirty="0" smtClean="0"/>
            </a:br>
            <a:r>
              <a:rPr lang="ru-RU" sz="53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Заключены договора о сотрудничестве и взаимодействии:</a:t>
            </a:r>
            <a: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3"/>
            <a:ext cx="835821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школами для учащихся с ОВЗ  г.о. </a:t>
            </a:r>
            <a:r>
              <a:rPr lang="ru-RU" sz="40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общеобразовательными школами - 21;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ПОО Московской области - 24;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ПОО Российской Федерации - 5;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ПОО Белоруссии - 2;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общественными организациями - 8.</a:t>
            </a:r>
          </a:p>
          <a:p>
            <a:pPr>
              <a:buFont typeface="Wingdings" pitchFamily="2" charset="2"/>
              <a:buChar char="Ø"/>
            </a:pPr>
            <a:endParaRPr lang="ru-RU" sz="40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количества выпускников - инвалидов </a:t>
            </a:r>
          </a:p>
          <a:p>
            <a:pPr algn="ctr"/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лиц с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ОВЗ, обучающихся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общеобразовательных учреждениях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г.о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Балашиха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2143116"/>
          <a:ext cx="8294382" cy="439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gDReR0z3j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5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ебная часть\Desktop\ОВЗ - титул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154893" cy="429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Учебная часть\Desktop\5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00636"/>
            <a:ext cx="5172635" cy="1314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Балашихинский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техникум получил    статус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профессиональной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организации Московской области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обеспечивающей поддержку региональной системы инклюзивного профессионального образования в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Декабре 2016 года 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Основная цель деятельности БПОО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413338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общедоступности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для инвалидов и лиц с ограниченными возможностями здоровья, способствующего их социализации и социальной адаптации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ебная часть\Desktop\Модель внедрение инклюзивн обр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1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Московской области»</a:t>
            </a:r>
          </a:p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2017-2020гг.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95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Конечные результаты проекта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928802"/>
            <a:ext cx="78581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инвалидов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лиц 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ОВЗ, обучающихся по профессиональным программам.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доли трудоустроенных</a:t>
            </a: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инвалидов и лиц с ОВЗ.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инфраструктуры, обеспечивающей реализацию проекта, включая базовую профессиональную образовательную организацию.</a:t>
            </a: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системы информационной поддержки возможностей получения инклюзивного профессионального образования.</a:t>
            </a:r>
            <a:endParaRPr lang="ru-RU" sz="2400" dirty="0" smtClean="0"/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СЕТЕВОГО ВЗАИМОДЕЙСТВИЯ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БАЗОВОЙ ПРОФЕССИОНАЛЬНОЙ ОБРАЗОВАТЕЛЬНОЙ ОРГАНИЗАЦИИ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ПРОФОРИЕНТАЦИИ, ПРОФЕССИОНАЛЬНОГО СТАНОВЛЕНИЯ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ТРУДОУСТРОЙСТВА ОБУЧАЮЩИХСЯ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ИНВАЛИДНОСТЬЮ И ЛОВЗ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00232" y="1567978"/>
            <a:ext cx="5290022" cy="5290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ебная часть\Desktop\Модели\2-11Алгоритм создания сетевого взаимодейств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9271064" cy="6215106"/>
          </a:xfrm>
          <a:prstGeom prst="rect">
            <a:avLst/>
          </a:prstGeom>
          <a:noFill/>
        </p:spPr>
      </p:pic>
      <p:pic>
        <p:nvPicPr>
          <p:cNvPr id="3" name="Picture 3" descr="C:\Users\Учебная часть\Desktop\Распечатать\ллш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792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ебная часть\Desktop\Распечатать\2-22Алгоритм создания сетевого взаимодейств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226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   Основная цель деятельности БПОО: </vt:lpstr>
      <vt:lpstr>Слайд 4</vt:lpstr>
      <vt:lpstr>Слайд 5</vt:lpstr>
      <vt:lpstr>Конечные результаты проекта </vt:lpstr>
      <vt:lpstr>МОДЕЛЬ СЕТЕВОГО ВЗАИМОДЕЙСТВИЯ  БАЗОВОЙ ПРОФЕССИОНАЛЬНОЙ ОБРАЗОВАТЕЛЬНОЙ ОРГАНИЗАЦИИ В ОБЛАСТИ ПРОФОРИЕНТАЦИИ, ПРОФЕССИОНАЛЬНОГО СТАНОВЛЕНИЯ  И ТРУДОУСТРОЙСТВА ОБУЧАЮЩИХСЯ С ИНВАЛИДНОСТЬЮ И ЛОВЗ</vt:lpstr>
      <vt:lpstr>Слайд 8</vt:lpstr>
      <vt:lpstr>Слайд 9</vt:lpstr>
      <vt:lpstr> Заключены договора о сотрудничестве и взаимодействии: </vt:lpstr>
      <vt:lpstr>Прогноз количества выпускников - инвалидов  и лиц с ОВЗ, обучающихся в общеобразовательных учреждениях                 г.о. Балашиха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36</cp:revision>
  <dcterms:created xsi:type="dcterms:W3CDTF">2012-08-03T12:49:07Z</dcterms:created>
  <dcterms:modified xsi:type="dcterms:W3CDTF">2017-09-20T14:35:33Z</dcterms:modified>
</cp:coreProperties>
</file>