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Default Extension="vsdx" ContentType="application/vnd.ms-visio.drawing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303" r:id="rId4"/>
    <p:sldId id="271" r:id="rId5"/>
    <p:sldId id="270" r:id="rId6"/>
    <p:sldId id="275" r:id="rId7"/>
    <p:sldId id="272" r:id="rId8"/>
    <p:sldId id="291" r:id="rId9"/>
    <p:sldId id="292" r:id="rId10"/>
    <p:sldId id="293" r:id="rId11"/>
    <p:sldId id="297" r:id="rId12"/>
    <p:sldId id="298" r:id="rId13"/>
    <p:sldId id="273" r:id="rId14"/>
    <p:sldId id="290" r:id="rId15"/>
    <p:sldId id="285" r:id="rId16"/>
    <p:sldId id="282" r:id="rId17"/>
    <p:sldId id="284" r:id="rId18"/>
    <p:sldId id="279" r:id="rId19"/>
    <p:sldId id="274" r:id="rId20"/>
    <p:sldId id="280" r:id="rId21"/>
    <p:sldId id="277" r:id="rId22"/>
    <p:sldId id="278" r:id="rId23"/>
    <p:sldId id="281" r:id="rId24"/>
    <p:sldId id="289" r:id="rId25"/>
    <p:sldId id="294" r:id="rId26"/>
    <p:sldId id="295" r:id="rId27"/>
    <p:sldId id="301" r:id="rId28"/>
    <p:sldId id="302" r:id="rId29"/>
    <p:sldId id="296" r:id="rId30"/>
    <p:sldId id="299" r:id="rId31"/>
    <p:sldId id="269" r:id="rId3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0FA"/>
    <a:srgbClr val="422C16"/>
    <a:srgbClr val="0C788E"/>
    <a:srgbClr val="006666"/>
    <a:srgbClr val="54381C"/>
    <a:srgbClr val="A50021"/>
    <a:srgbClr val="FFFFA3"/>
    <a:srgbClr val="E6E6C4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62" autoAdjust="0"/>
    <p:restoredTop sz="74194" autoAdjust="0"/>
  </p:normalViewPr>
  <p:slideViewPr>
    <p:cSldViewPr>
      <p:cViewPr>
        <p:scale>
          <a:sx n="66" d="100"/>
          <a:sy n="66" d="100"/>
        </p:scale>
        <p:origin x="-126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966EB-3D06-443F-90C1-DA6A7A1DC891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1F813-AE82-4F3A-A45F-5385083420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Разработаны </a:t>
            </a:r>
            <a:r>
              <a:rPr lang="ru-RU" sz="1200" dirty="0" err="1" smtClean="0"/>
              <a:t>практикоориентированные</a:t>
            </a:r>
            <a:r>
              <a:rPr lang="ru-RU" sz="1200" dirty="0" smtClean="0"/>
              <a:t> Программы повышения квалификации «Инклюзивное образование: технологии работы педагога при реализации</a:t>
            </a:r>
            <a:br>
              <a:rPr lang="ru-RU" sz="1200" dirty="0" smtClean="0"/>
            </a:br>
            <a:r>
              <a:rPr lang="ru-RU" sz="1200" dirty="0" smtClean="0"/>
              <a:t>адаптированных образовательных программ профессионального обучения инвалидов и лиц с ограниченными возможностями здоровья» на 36 и 72 часов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55 сайтов ПОО и ООВО МО: 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12 ПОО МО не имеют версию для слабовидящих.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 у 1 ПОО МО  отсутствует специальный раздел "Доступная среда"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у 19 ПОО МО содержание раздела "Доступная среда"  не соответствует предложенным методическим рекомендациям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-не актуализировали (не обновлены Паспорта доступности, Дорожные карты) информацию на сайтах 1 ООВО МО и  19 ПОО МО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1F813-AE82-4F3A-A45F-53850834205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B7C6C-1467-43D5-905C-9BEAF363573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824F4-6CE2-4379-9741-D0F79A08B20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382C1-83D6-4B06-B884-74109DFEF32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33FB0-A278-48C4-98C5-72D0A331CF3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835B2-F49D-4536-9C7B-2FECB3EC6F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0A98D-CAE3-48F9-BF28-39A94E103A5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9CF0-6AE6-4F6F-8D20-A941413F17A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15F49-445F-43CD-A611-1D4DD37456C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5CB23-3E9D-40D7-A7F7-6CDFA5E5B72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0DFC4-364A-4164-BE0C-51471688DE7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EA3088-8D6B-413D-9A68-20EAD079242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5FF951-9DFC-4697-BCD9-90BAD54B0D57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8.xml"/><Relationship Id="rId7" Type="http://schemas.openxmlformats.org/officeDocument/2006/relationships/package" Target="../embeddings/_________Microsoft_Visio2221111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5.jpeg"/><Relationship Id="rId10" Type="http://schemas.openxmlformats.org/officeDocument/2006/relationships/image" Target="../media/image37.jpeg"/><Relationship Id="rId4" Type="http://schemas.openxmlformats.org/officeDocument/2006/relationships/image" Target="../media/image4.jpeg"/><Relationship Id="rId9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hyperlink" Target="mailto:morozovanat@bk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4643438" y="357166"/>
            <a:ext cx="4500562" cy="5643578"/>
          </a:xfrm>
        </p:spPr>
        <p:txBody>
          <a:bodyPr/>
          <a:lstStyle/>
          <a:p>
            <a:r>
              <a:rPr lang="ru-RU" sz="3200" b="1" i="1" dirty="0" smtClean="0"/>
              <a:t>«Развитие региональной системы инклюзивного профессионального образования: ключевые направления и новые возможности»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s-E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571612"/>
            <a:ext cx="7000924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7030A0"/>
                </a:solidFill>
              </a:rPr>
              <a:t>Безбарьерная</a:t>
            </a:r>
            <a:r>
              <a:rPr lang="ru-RU" sz="2400" b="1" i="1" dirty="0" smtClean="0">
                <a:solidFill>
                  <a:srgbClr val="7030A0"/>
                </a:solidFill>
              </a:rPr>
              <a:t>  архитектурная образовательная среда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4929198"/>
            <a:ext cx="4500594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Федеральные субсидии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357818" y="2714620"/>
            <a:ext cx="2857520" cy="1643074"/>
          </a:xfrm>
          <a:prstGeom prst="wedgeRoundRectCallout">
            <a:avLst>
              <a:gd name="adj1" fmla="val -74793"/>
              <a:gd name="adj2" fmla="val 1301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>
                <a:solidFill>
                  <a:srgbClr val="FF0000"/>
                </a:solidFill>
              </a:rPr>
              <a:t>Конкурсная основа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pic>
        <p:nvPicPr>
          <p:cNvPr id="100354" name="Picture 2" descr="http://birmaga.ru/dostb/%D0%A1%D1%82%D0%B0%D1%82%D1%8C%D1%8F+15+%D0%A4%D0%B5%D0%B4%D0%B5%D1%80%D0%B0%D0%BB%D1%8C%D0%BD%D0%BE%D0%B3%D0%BE+%D0%B7%D0%B0%D0%BA%D0%BE%D0%BD%D0%B0+%C2%AB%D0%9E+%D1%81%D0%BE%D1%86%D0%B8%D0%B0%D0%BB%D1%8C%D0%BD%D0%BE%D0%B9+%D0%B7%D0%B0%D1%89%D0%B8%D1%82%D0%B5+%D0%B8%D0%BD%D0%B2%D0%B0%D0%BB%D0%B8%D0%B4%D0%BE%D0%B2+%D0%B2+%D0%A0%D0%BE%D1%81%D1%81%D0%B8%D0%B9%D1%81%D0%BA%D0%BE%D0%B9+%D0%A4%D0%B5%D0%B4%D0%B5%D1%80%D0%B0%D1%86%D0%B8%D0%B8%C2%BBb/49501_html_614ab4f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2786058"/>
            <a:ext cx="2857520" cy="2079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	</a:t>
            </a:r>
            <a:endParaRPr lang="ru-RU" i="1" dirty="0" smtClean="0"/>
          </a:p>
          <a:p>
            <a:pPr algn="ctr">
              <a:buNone/>
            </a:pPr>
            <a:r>
              <a:rPr lang="ru-RU" sz="4800" b="1" i="1" dirty="0" smtClean="0"/>
              <a:t>АО П</a:t>
            </a:r>
            <a:endParaRPr lang="ru-RU" sz="4800" b="1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292893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 13 марта получено 26 писем от ПОО и ОО ВО.</a:t>
            </a: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ИЗ них:</a:t>
            </a: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22 ПОО заявились на разработку АОП;</a:t>
            </a: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3 организации не заявились.</a:t>
            </a:r>
          </a:p>
          <a:p>
            <a:r>
              <a:rPr lang="ru-RU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 на участие в экспертизе промежуточных материалов.</a:t>
            </a:r>
            <a:endParaRPr lang="ru-RU" b="1" i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7826" name="Picture 2" descr="http://www.mk.ru/upload/article_images/bd/e5/cb/495_389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496"/>
            <a:ext cx="3500462" cy="2874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5400" b="1" i="1" dirty="0" smtClean="0"/>
              <a:t>А</a:t>
            </a:r>
          </a:p>
          <a:p>
            <a:pPr>
              <a:buNone/>
            </a:pPr>
            <a:r>
              <a:rPr lang="ru-RU" sz="5400" b="1" i="1" dirty="0" smtClean="0"/>
              <a:t>О</a:t>
            </a:r>
          </a:p>
          <a:p>
            <a:pPr>
              <a:buNone/>
            </a:pPr>
            <a:r>
              <a:rPr lang="ru-RU" sz="5400" b="1" i="1" dirty="0" smtClean="0"/>
              <a:t>П</a:t>
            </a:r>
            <a:endParaRPr lang="ru-RU" sz="5400" b="1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5786" y="1428736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Швея  - 11 человек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Маляр – 6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человек</a:t>
            </a: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Штукатур – 6 человек  </a:t>
            </a: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 </a:t>
            </a: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034702 Документационное обеспечение управления и архивоведение   - 5 человек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13.01.10 Электромонтер по ремонту и обслуживанию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электрооборудования- 12 человек</a:t>
            </a: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15.01.25 Станочник (металлообработка) – 6 человек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08.01.10 Мастер ЖКХ – 6 человек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230111 Компьютерные сети – 5 человек</a:t>
            </a:r>
          </a:p>
          <a:p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23.01.03 Автомеханик – 19 </a:t>
            </a:r>
            <a:r>
              <a:rPr lang="ru-RU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человек 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5778" name="Picture 2" descr="http://www.evpatori.ru/wp-content/uploads/2011/12/1%D0%BC%D0%B0%D1%81%D1%82%D0%B5%D1%80%D1%81%D0%BA%D0%B8%D0%B5-%D0%A6%D0%B5%D0%BD%D1%82%D1%80%D0%B0-%D1%80%D0%B5%D0%B0%D0%B1%D0%B8%D0%BB%D0%B8%D1%82%D0%B0%D1%86%D0%B8%D0%B8-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1500174"/>
            <a:ext cx="1571636" cy="1966372"/>
          </a:xfrm>
          <a:prstGeom prst="rect">
            <a:avLst/>
          </a:prstGeom>
          <a:noFill/>
        </p:spPr>
      </p:pic>
      <p:pic>
        <p:nvPicPr>
          <p:cNvPr id="75780" name="Picture 4" descr="http://riaami.ru/wp-content/uploads/2016/12/trudoustrojstvo-invalidov-e148119113187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3500438"/>
            <a:ext cx="2286016" cy="1532755"/>
          </a:xfrm>
          <a:prstGeom prst="rect">
            <a:avLst/>
          </a:prstGeom>
          <a:noFill/>
        </p:spPr>
      </p:pic>
      <p:pic>
        <p:nvPicPr>
          <p:cNvPr id="75782" name="Picture 6" descr="http://newsprikamie.ru/wp-content/uploads/2016/07/%D0%BC%D0%B0%D1%81%D1%82%D1%80%D0%B5%D1%80%D1%81%D0%BA%D0%B8%D0%B5-%D0%BD%D0%B0-%D1%81%D0%B0%D0%B9%D1%8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5143512"/>
            <a:ext cx="2571736" cy="142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2800" dirty="0" smtClean="0"/>
              <a:t>	</a:t>
            </a:r>
            <a:endParaRPr lang="ru-RU" sz="2800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135729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Создание условий для реализации в ПОО и ООВО МО  инклюзивного профессионального образования инвалидов и лиц с ОВЗ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2643182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Повышение квалификации 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3357562"/>
            <a:ext cx="3143272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34 ПОО МО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4143380"/>
            <a:ext cx="2286016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7 ГРУПП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4071942"/>
            <a:ext cx="4714908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4 ГРУППЫ В АСОУ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00232" y="4857760"/>
            <a:ext cx="5929354" cy="500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3 ГРУППЫ ВЫЕЗДНЫХ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1214422"/>
            <a:ext cx="6572296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Стажировочные</a:t>
            </a:r>
            <a:r>
              <a:rPr lang="ru-RU" sz="2800" b="1" i="1" dirty="0" smtClean="0">
                <a:solidFill>
                  <a:srgbClr val="FF0000"/>
                </a:solidFill>
              </a:rPr>
              <a:t> площадки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928934"/>
            <a:ext cx="3143272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ГБПОУ МО «Сергиево-Посадский социально-экономический техникум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1" y="4260820"/>
            <a:ext cx="6429420" cy="1811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1714488"/>
            <a:ext cx="4929223" cy="277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214422"/>
            <a:ext cx="657229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Стажировочные</a:t>
            </a:r>
            <a:r>
              <a:rPr lang="ru-RU" sz="2800" b="1" i="1" dirty="0" smtClean="0">
                <a:solidFill>
                  <a:srgbClr val="FF0000"/>
                </a:solidFill>
              </a:rPr>
              <a:t> площадки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5072074"/>
            <a:ext cx="2071702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?!</a:t>
            </a:r>
            <a:endParaRPr lang="ru-RU" sz="8000" dirty="0">
              <a:solidFill>
                <a:srgbClr val="FF0000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214810" y="2500306"/>
            <a:ext cx="3071834" cy="2000264"/>
          </a:xfrm>
          <a:prstGeom prst="wedgeEllipseCallout">
            <a:avLst>
              <a:gd name="adj1" fmla="val -61690"/>
              <a:gd name="adj2" fmla="val 1013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Ждем желающих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90114" name="Picture 2" descr="http://kpfu.ru/portal/docs/F_1136931115/fcpro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714620"/>
            <a:ext cx="1928826" cy="1659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571612"/>
            <a:ext cx="8490577" cy="411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571612"/>
            <a:ext cx="3222398" cy="476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1571612"/>
            <a:ext cx="3312639" cy="488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135729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Создание условий для реализации в ПОО и ООВО МО  инклюзивного профессионального образования инвалидов и лиц с ОВЗ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214282" y="3857628"/>
          <a:ext cx="3000396" cy="2165380"/>
        </p:xfrm>
        <a:graphic>
          <a:graphicData uri="http://schemas.openxmlformats.org/presentationml/2006/ole">
            <p:oleObj spid="_x0000_s37889" r:id="rId7" imgW="10372610" imgH="8086690" progId="">
              <p:embed/>
            </p:oleObj>
          </a:graphicData>
        </a:graphic>
      </p:graphicFrame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0100" y="2928934"/>
            <a:ext cx="1428760" cy="7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357422" y="3000372"/>
            <a:ext cx="2428892" cy="7143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ВЕРСИЯ ДЛЯ СЛАБОВИДЯЩИХ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786051" y="4214818"/>
            <a:ext cx="30003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ПОО МО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- 19 ПОО МО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57752" y="3000372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12 ПОО МО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135729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Создание условий для реализации в ПОО и ООВО МО  инклюзивного профессионального образования инвалидов и лиц с ОВЗ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25602" name="AutoShape 2" descr="https://apf.mail.ru/cgi-bin/readmsg/%D0%AD%D0%BC%D0%B1%D0%BB%D0%B5%D0%BC%D0%B0%20%D0%A8%D0%BA%D0%BE%D0%BB%D1%8B%20%D0%B2%D0%BE%D0%BB%D0%BE%D0%BD%D1%82%D1%91%D1%80%D0%BE%D0%B2.jpg?id=14897538990000000439%3B0%3B1&amp;x-email=morozovanat%40bk.ru&amp;exif=1&amp;bs=4236&amp;bl=155745&amp;ct=image%2Fjpeg&amp;cn=%25d0%25ad%25d0%25bc%25d0%25b1%25d0%25bb%25d0%25b5%25d0%25bc%25d0%25b0%2520%25d0%25a8%25d0%25ba%25d0%25be%25d0%25bb%25d1%258b%2520%25d0%25b2%25d0%25be%25d0%25bb%25d0%25be%25d0%25bd%25d1%2582%25d1%2591%25d1%2580%25d0%25be%25d0%25b2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apf.mail.ru/cgi-bin/readmsg/%D0%AD%D0%BC%D0%B1%D0%BB%D0%B5%D0%BC%D0%B0%20%D0%A8%D0%BA%D0%BE%D0%BB%D1%8B%20%D0%B2%D0%BE%D0%BB%D0%BE%D0%BD%D1%82%D1%91%D1%80%D0%BE%D0%B2.jpg?id=14897538990000000439%3B0%3B1&amp;x-email=morozovanat%40bk.ru&amp;exif=1&amp;bs=4236&amp;bl=155745&amp;ct=image%2Fjpeg&amp;cn=%25d0%25ad%25d0%25bc%25d0%25b1%25d0%25bb%25d0%25b5%25d0%25bc%25d0%25b0%2520%25d0%25a8%25d0%25ba%25d0%25be%25d0%25bb%25d1%258b%2520%25d0%25b2%25d0%25be%25d0%25bb%25d0%25be%25d0%25bd%25d1%2582%25d1%2591%25d1%2580%25d0%25be%25d0%25b2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571744"/>
            <a:ext cx="3571900" cy="36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643438" y="4429132"/>
            <a:ext cx="378621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102 -2 ООВО МО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643182"/>
            <a:ext cx="378621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368 СЛУШАТЕЛЕЙ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643314"/>
            <a:ext cx="378621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266 -20 ПОО МО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r>
              <a:rPr lang="ru-RU" i="1" dirty="0" smtClean="0"/>
              <a:t>Проектный подход в развитии региональной системы инклюзивного профессионального образования.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Промежуточные итоги и стратегические перспективы реализации приоритетного проекта «Внедрение инклюзивного образования инвалидов и лиц с ОВЗ в профессиональных образовательных организациях и образовательных организациях высшего образования Московской области».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1428736"/>
            <a:ext cx="414340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1142984"/>
            <a:ext cx="4786346" cy="5503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1714488"/>
            <a:ext cx="783953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pic>
        <p:nvPicPr>
          <p:cNvPr id="50178" name="Picture 2" descr="http://kcson-sv.msr.orb.ru/system/images/posts2/15738/post_single/121%281%29.jpg?148940953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142984"/>
            <a:ext cx="4448175" cy="3571875"/>
          </a:xfrm>
          <a:prstGeom prst="rect">
            <a:avLst/>
          </a:prstGeom>
          <a:noFill/>
        </p:spPr>
      </p:pic>
      <p:pic>
        <p:nvPicPr>
          <p:cNvPr id="50180" name="Picture 4" descr="https://im0-tub-ru.yandex.net/i?id=d6ea0546e5bc9a8dc426d121b0befb0d-l&amp;n=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10100" y="1857364"/>
            <a:ext cx="4533900" cy="181927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71802" y="4500570"/>
            <a:ext cx="4643470" cy="17145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Лучшая инклюзивная практика</a:t>
            </a:r>
            <a:endParaRPr lang="ru-RU" sz="44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2984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142984"/>
            <a:ext cx="6572296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Буклеты</a:t>
            </a:r>
          </a:p>
          <a:p>
            <a:pPr algn="ctr"/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97281" name="Rectangle 1"/>
          <p:cNvSpPr>
            <a:spLocks noChangeArrowheads="1"/>
          </p:cNvSpPr>
          <p:nvPr/>
        </p:nvSpPr>
        <p:spPr bwMode="auto">
          <a:xfrm>
            <a:off x="2643174" y="2071678"/>
            <a:ext cx="72151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Профориентационная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деятельность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условиях базовой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профессиональной образовательной организации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2143108" y="3857628"/>
            <a:ext cx="70008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Формирование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социокультурной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компетентности  субъектов образовательного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процесса в условиях инклюзии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071678"/>
            <a:ext cx="23526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 descr="images (3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071942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" y="1142984"/>
          <a:ext cx="9144000" cy="5500727"/>
        </p:xfrm>
        <a:graphic>
          <a:graphicData uri="http://schemas.openxmlformats.org/drawingml/2006/table">
            <a:tbl>
              <a:tblPr/>
              <a:tblGrid>
                <a:gridCol w="4426519"/>
                <a:gridCol w="1133695"/>
                <a:gridCol w="872263"/>
                <a:gridCol w="872263"/>
                <a:gridCol w="919630"/>
                <a:gridCol w="919630"/>
              </a:tblGrid>
              <a:tr h="27503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Показатели проекта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Базовое значение (год, предшествующий началу проекта)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Период, год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5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квартал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II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квартал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III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квартал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IV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квартал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51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Численность инвалидов и лиц с ограниченными возможностями здоровья (далее – лиц с ОВЗ), зачисленных на обучение по программам среднего профессионального и высшего образования (по отношению к предыдущему году), из них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1861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1861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1861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102%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1898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102%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1898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0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инвалиды: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453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52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Доля трудоустроенных выпускников - инвалидов и лиц с ОВЗ 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профессиональных образовательных организациях и образовательных организациях высшего образования Московской области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(далее – ПОО и ООВО МО) из числа завершивших обучение по образовательным программам среднего профессионального образования и высшего образования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30%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90" marR="44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571612"/>
            <a:ext cx="7429552" cy="3571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Показатели проекта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00562" y="1928802"/>
            <a:ext cx="285752" cy="857256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0" y="2786058"/>
            <a:ext cx="9144000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КРУГЛЫЙ СТОЛ: Особенности психолого-педагогического и социального сопровождения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студентов инвалидов и лиц с ОВЗ в ПОО: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проблемы профессионального становления и трудоустройства лиц  с ОВЗ и инвалидов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условиях современной России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4857760"/>
            <a:ext cx="9144000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МЕТОДИЧЕСКИЙ СЕМИНАР: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Системный подход организации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условие успешной социализации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решения проблем профессионального становления и трудоустройства лиц с ОВЗ и инвалидностью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b="1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pic>
        <p:nvPicPr>
          <p:cNvPr id="117762" name="Picture 2" descr="http://monrt.ru/images/news/01.09.2016/%D0%90%D0%B1%D0%B8%D0%BB%D0%B8%D0%BC%D0%BF%D0%B8%D0%BA%D1%81/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1785926"/>
            <a:ext cx="4016851" cy="4424359"/>
          </a:xfrm>
          <a:prstGeom prst="rect">
            <a:avLst/>
          </a:prstGeom>
          <a:noFill/>
        </p:spPr>
      </p:pic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5072066" y="2143116"/>
            <a:ext cx="36433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D40F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Центры компетенций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4D40F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4D40FA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4D40FA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4929190" y="3357562"/>
            <a:ext cx="37147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Региональный центр развития движения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pic>
        <p:nvPicPr>
          <p:cNvPr id="115714" name="Picture 2" descr="http://m-academ.centerstart.ru/sites/m-academ.centerstart.ru/files/knopka_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1643050"/>
            <a:ext cx="2523901" cy="2071702"/>
          </a:xfrm>
          <a:prstGeom prst="rect">
            <a:avLst/>
          </a:prstGeom>
          <a:noFill/>
        </p:spPr>
      </p:pic>
      <p:pic>
        <p:nvPicPr>
          <p:cNvPr id="115716" name="Picture 4" descr="http://pandia.ru/text/79/488/images/image001_1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1785926"/>
            <a:ext cx="2390775" cy="2305050"/>
          </a:xfrm>
          <a:prstGeom prst="rect">
            <a:avLst/>
          </a:prstGeom>
          <a:noFill/>
        </p:spPr>
      </p:pic>
      <p:pic>
        <p:nvPicPr>
          <p:cNvPr id="115718" name="Picture 6" descr="https://sosh-porezk.ru/images/2016/Bannery/Inkluzivnoe_obrazovanie/inkluzivnoe_obrazovanie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34" y="3929066"/>
            <a:ext cx="3664222" cy="2571768"/>
          </a:xfrm>
          <a:prstGeom prst="rect">
            <a:avLst/>
          </a:prstGeom>
          <a:noFill/>
        </p:spPr>
      </p:pic>
      <p:pic>
        <p:nvPicPr>
          <p:cNvPr id="115720" name="Picture 8" descr="http://vso-ippo.at.ua/image/5984212111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3786190"/>
            <a:ext cx="2179948" cy="1928802"/>
          </a:xfrm>
          <a:prstGeom prst="rect">
            <a:avLst/>
          </a:prstGeom>
          <a:noFill/>
        </p:spPr>
      </p:pic>
      <p:pic>
        <p:nvPicPr>
          <p:cNvPr id="115722" name="Picture 10" descr="http://rcio.sherb.obr55.ru/files/2014/08/%D0%AD%D1%92%C2%B0%D0%82%E2%80%A2%D1%92%E2%80%A0-%E2%84%A2%D0%83%E2%89%A0%D0%B4%E2%80%A2%D0%B0%E2%80%A2%E2%89%A0%D0%B6%C2%AE%C2%AE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50" y="1643050"/>
            <a:ext cx="2503911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1714480" y="2000240"/>
            <a:ext cx="62865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Подведение итогов семинара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«Открытый микрофон»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357562"/>
            <a:ext cx="5929354" cy="15716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ПРОТОКОЛ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1142984"/>
            <a:ext cx="6929486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Проектная группа </a:t>
            </a:r>
            <a:endParaRPr lang="ru-RU" sz="32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05261" y="2000241"/>
            <a:ext cx="831014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Грибова О.Е. - ГБОУ ВО МО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Академия социального управления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Гусаченко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И.Н.- ГБПОУ МО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Сергиево-Посадский социально-экономический техникум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Кальней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В.А.-  ГБОУ ВО МО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Академия социального управления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Максимченко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Т.В  - ГБОУ ВО МО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Академия социального управления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Селезнева Е.В.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ГОУ ВО МО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Государственный гуманитарно-технологический университет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Ткачева Т.Н. –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ГБОУ ВО МО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Университет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Дубна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Ульянова О.И. -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ГОУ ВО МО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Государственного социально-экономического университета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Шакарянц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И.А.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МО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Балашихинский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техникум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avonwin.ru/userfiles/images/1384px-Blue_check_plus_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557466"/>
            <a:ext cx="705453" cy="58617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357290" y="5572140"/>
            <a:ext cx="6215106" cy="8572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Все ПОО и ООВО МО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pic>
        <p:nvPicPr>
          <p:cNvPr id="111620" name="Picture 4" descr="http://presentaci.ru/uploads/4848_1146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571612"/>
            <a:ext cx="7229481" cy="4967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643050"/>
            <a:ext cx="3500462" cy="23367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 bwMode="auto">
          <a:xfrm>
            <a:off x="0" y="5072074"/>
            <a:ext cx="5000628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E-mail: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kumimoji="0" lang="en-US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hlinkClick r:id="rId4"/>
              </a:rPr>
              <a:t>morozovanat@bk.ru</a:t>
            </a:r>
            <a:endParaRPr kumimoji="0" lang="en-US" sz="2400" b="1" i="1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Моб.телефон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: 8 903 153 85 28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 bwMode="auto">
          <a:xfrm>
            <a:off x="571472" y="3929066"/>
            <a:ext cx="4881567" cy="82708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Я на связи!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2858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9874" name="Picture 2" descr="http://my-life.ua/uploads/blog/redactor/mini_bedce712e7da3ee35e9a7d477b93e89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500430"/>
            <a:ext cx="3143240" cy="3143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6786578" cy="2214578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5786" y="1142984"/>
            <a:ext cx="6929486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Проектный офис </a:t>
            </a:r>
            <a:endParaRPr lang="ru-RU" sz="32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05261" y="2214554"/>
            <a:ext cx="873873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/>
              <a:t>Руководитель проекта</a:t>
            </a:r>
          </a:p>
          <a:p>
            <a:r>
              <a:rPr lang="ru-RU" sz="2000" dirty="0" smtClean="0"/>
              <a:t>Измайлова Татьяна Ивановна, заместитель заведующего отделом подготовки рабочих кадров и ДПО Министерства образования Московской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929066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Менеджер проекта</a:t>
            </a:r>
          </a:p>
          <a:p>
            <a:r>
              <a:rPr lang="ru-RU" dirty="0" smtClean="0"/>
              <a:t>Морозова Наталья Владимировна, начальник организационно-методического отдела Центра развития профессионального образования ГБОУ ВО МО «Академия социального управления»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1643050"/>
            <a:ext cx="6572296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Нормативно-правовое обеспечение проекта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714620"/>
            <a:ext cx="2605090" cy="35969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8596" y="1928802"/>
            <a:ext cx="1000100" cy="5715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№775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86182" y="3500438"/>
            <a:ext cx="4286280" cy="15001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-Паспорт;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Сводный план; 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-План-график по проекту;</a:t>
            </a:r>
          </a:p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-Отчет за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квартал.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2500306"/>
          <a:ext cx="5500726" cy="242208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500726"/>
              </a:tblGrid>
              <a:tr h="14234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Презентация приоритетного проекта (в форме </a:t>
                      </a:r>
                      <a:r>
                        <a:rPr lang="ru-RU" sz="2800" dirty="0" err="1"/>
                        <a:t>вебинара</a:t>
                      </a:r>
                      <a:r>
                        <a:rPr lang="ru-RU" sz="2800" dirty="0"/>
                        <a:t>) для ПОО и ООВО МО</a:t>
                      </a:r>
                      <a:endParaRPr lang="ru-RU" sz="18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/>
                        <a:t>ВКС (ежемесячные заседания проектной группы, </a:t>
                      </a:r>
                      <a:r>
                        <a:rPr lang="ru-RU" sz="2800" dirty="0" err="1" smtClean="0"/>
                        <a:t>стенд-апы</a:t>
                      </a:r>
                      <a:r>
                        <a:rPr lang="ru-RU" sz="2800" dirty="0" smtClean="0"/>
                        <a:t>.)</a:t>
                      </a:r>
                      <a:endParaRPr lang="ru-RU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487" marR="53487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1285860"/>
            <a:ext cx="9144000" cy="10001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Формирование и функционирование системы управления приоритетного проекта 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2428868"/>
            <a:ext cx="2428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16.01.2017;</a:t>
            </a:r>
          </a:p>
          <a:p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31.01.2017;</a:t>
            </a:r>
          </a:p>
          <a:p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15.02.2017;</a:t>
            </a:r>
          </a:p>
          <a:p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16.02.2017;</a:t>
            </a:r>
          </a:p>
          <a:p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06.03.2017; </a:t>
            </a:r>
          </a:p>
          <a:p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15.03.2017;    </a:t>
            </a:r>
          </a:p>
          <a:p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29.03.2017.</a:t>
            </a:r>
            <a:endParaRPr lang="ru-RU" sz="2400" dirty="0"/>
          </a:p>
        </p:txBody>
      </p:sp>
      <p:sp>
        <p:nvSpPr>
          <p:cNvPr id="9" name="Правая фигурная скобка 8"/>
          <p:cNvSpPr/>
          <p:nvPr/>
        </p:nvSpPr>
        <p:spPr>
          <a:xfrm rot="5400000">
            <a:off x="3571854" y="1357312"/>
            <a:ext cx="1143036" cy="7715304"/>
          </a:xfrm>
          <a:prstGeom prst="rightBrace">
            <a:avLst>
              <a:gd name="adj1" fmla="val 8333"/>
              <a:gd name="adj2" fmla="val 49393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6000768"/>
            <a:ext cx="6500858" cy="3571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Протоколы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dirty="0" smtClean="0"/>
              <a:t>	 </a:t>
            </a:r>
            <a:r>
              <a:rPr lang="ru-RU" sz="2000" dirty="0" smtClean="0"/>
              <a:t>В Московской области создана базовая профессиональная образовательная организация ГБПОУ МО «</a:t>
            </a:r>
            <a:r>
              <a:rPr lang="ru-RU" sz="2000" dirty="0" err="1" smtClean="0"/>
              <a:t>Балашихинский</a:t>
            </a:r>
            <a:r>
              <a:rPr lang="ru-RU" sz="2000" dirty="0" smtClean="0"/>
              <a:t> техникум» (приказ министра образования Московской области от 13.12.2016 №4931 «О присвоении статуса базовой профессиональной образовательной организации, обеспечивающей поддержку региональной системы </a:t>
            </a:r>
          </a:p>
          <a:p>
            <a:pPr>
              <a:buNone/>
            </a:pPr>
            <a:r>
              <a:rPr lang="ru-RU" sz="2000" dirty="0" smtClean="0"/>
              <a:t>	инклюзивного профессионального образования инвалидов и лиц с ограниченными возможностями здоровья по образовательным программам среднего профессионального образования,  </a:t>
            </a:r>
          </a:p>
          <a:p>
            <a:pPr>
              <a:buNone/>
            </a:pPr>
            <a:r>
              <a:rPr lang="ru-RU" sz="2000" dirty="0" smtClean="0"/>
              <a:t>	ГБПОУ  МО «</a:t>
            </a:r>
            <a:r>
              <a:rPr lang="ru-RU" sz="2000" dirty="0" err="1" smtClean="0"/>
              <a:t>Балашихинский</a:t>
            </a:r>
            <a:r>
              <a:rPr lang="ru-RU" sz="2000" dirty="0" smtClean="0"/>
              <a:t> техникум»)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1538" y="1428736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Создание  инфраструктуры, обеспечивающей поддержку системы инклюзивного профессионального образования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571612"/>
            <a:ext cx="7000924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7030A0"/>
                </a:solidFill>
              </a:rPr>
              <a:t>Безбарьерная</a:t>
            </a:r>
            <a:r>
              <a:rPr lang="ru-RU" sz="2400" b="1" i="1" dirty="0" smtClean="0">
                <a:solidFill>
                  <a:srgbClr val="7030A0"/>
                </a:solidFill>
              </a:rPr>
              <a:t>  архитектурная образовательная среда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99329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992" y="2571744"/>
            <a:ext cx="4301745" cy="3290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6248" y="2979128"/>
            <a:ext cx="4857752" cy="266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71546"/>
            <a:ext cx="8858280" cy="5381642"/>
          </a:xfrm>
        </p:spPr>
        <p:txBody>
          <a:bodyPr/>
          <a:lstStyle/>
          <a:p>
            <a:pPr>
              <a:buNone/>
            </a:pPr>
            <a:r>
              <a:rPr lang="en-US" i="1" dirty="0" smtClean="0"/>
              <a:t>	</a:t>
            </a:r>
            <a:endParaRPr lang="ru-RU" dirty="0"/>
          </a:p>
        </p:txBody>
      </p:sp>
      <p:pic>
        <p:nvPicPr>
          <p:cNvPr id="4098" name="Picture 2" descr="http://images.slanet.ru/~src7207167/Proektnyj_podh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0"/>
            <a:ext cx="2087850" cy="1142984"/>
          </a:xfrm>
          <a:prstGeom prst="rect">
            <a:avLst/>
          </a:prstGeom>
          <a:noFill/>
        </p:spPr>
      </p:pic>
      <p:pic>
        <p:nvPicPr>
          <p:cNvPr id="4100" name="Picture 4" descr="http://xn--115-5cd3cgu2f.xn--p1ai/wp-content/uploads/2016/11/incob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0"/>
            <a:ext cx="2143140" cy="1111527"/>
          </a:xfrm>
          <a:prstGeom prst="rect">
            <a:avLst/>
          </a:prstGeom>
          <a:noFill/>
        </p:spPr>
      </p:pic>
      <p:pic>
        <p:nvPicPr>
          <p:cNvPr id="4102" name="Picture 6" descr="http://www.cbuexpert.ru/kscms/uploads/editor/files/digest_docs/20160314/mi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0"/>
            <a:ext cx="2095500" cy="11334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571612"/>
            <a:ext cx="7000924" cy="10715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err="1" smtClean="0">
                <a:solidFill>
                  <a:srgbClr val="7030A0"/>
                </a:solidFill>
              </a:rPr>
              <a:t>Безбарьерная</a:t>
            </a:r>
            <a:r>
              <a:rPr lang="ru-RU" sz="2400" b="1" i="1" dirty="0" smtClean="0">
                <a:solidFill>
                  <a:srgbClr val="7030A0"/>
                </a:solidFill>
              </a:rPr>
              <a:t>  архитектурная образовательная среда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00166" y="2928934"/>
            <a:ext cx="5691205" cy="346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15770</TotalTime>
  <Words>747</Words>
  <Application>Microsoft Office PowerPoint</Application>
  <PresentationFormat>Экран (4:3)</PresentationFormat>
  <Paragraphs>212</Paragraphs>
  <Slides>31</Slides>
  <Notes>31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Diseño predeterminado</vt:lpstr>
      <vt:lpstr>«Развитие региональной системы инклюзивного профессионального образования: ключевые направления и новые возможности» 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Я на связи!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Наталья</cp:lastModifiedBy>
  <cp:revision>897</cp:revision>
  <dcterms:created xsi:type="dcterms:W3CDTF">2010-05-23T14:28:12Z</dcterms:created>
  <dcterms:modified xsi:type="dcterms:W3CDTF">2017-04-28T04:38:23Z</dcterms:modified>
</cp:coreProperties>
</file>