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handoutMasterIdLst>
    <p:handoutMasterId r:id="rId18"/>
  </p:handoutMasterIdLst>
  <p:sldIdLst>
    <p:sldId id="256" r:id="rId2"/>
    <p:sldId id="260" r:id="rId3"/>
    <p:sldId id="261" r:id="rId4"/>
    <p:sldId id="264" r:id="rId5"/>
    <p:sldId id="275" r:id="rId6"/>
    <p:sldId id="266" r:id="rId7"/>
    <p:sldId id="267" r:id="rId8"/>
    <p:sldId id="268" r:id="rId9"/>
    <p:sldId id="265" r:id="rId10"/>
    <p:sldId id="270" r:id="rId11"/>
    <p:sldId id="276" r:id="rId12"/>
    <p:sldId id="277" r:id="rId13"/>
    <p:sldId id="278" r:id="rId14"/>
    <p:sldId id="279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1736"/>
    <a:srgbClr val="173A8D"/>
    <a:srgbClr val="FFC900"/>
    <a:srgbClr val="129481"/>
    <a:srgbClr val="0F2741"/>
    <a:srgbClr val="003374"/>
    <a:srgbClr val="C9A093"/>
    <a:srgbClr val="F1F1F1"/>
    <a:srgbClr val="385592"/>
    <a:srgbClr val="3A58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91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</c:v>
                </c:pt>
                <c:pt idx="1">
                  <c:v>71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00015488"/>
        <c:axId val="100025472"/>
      </c:barChart>
      <c:catAx>
        <c:axId val="100015488"/>
        <c:scaling>
          <c:orientation val="minMax"/>
        </c:scaling>
        <c:axPos val="b"/>
        <c:tickLblPos val="nextTo"/>
        <c:crossAx val="100025472"/>
        <c:crosses val="autoZero"/>
        <c:auto val="1"/>
        <c:lblAlgn val="ctr"/>
        <c:lblOffset val="100"/>
      </c:catAx>
      <c:valAx>
        <c:axId val="100025472"/>
        <c:scaling>
          <c:orientation val="minMax"/>
        </c:scaling>
        <c:axPos val="l"/>
        <c:majorGridlines/>
        <c:numFmt formatCode="General" sourceLinked="1"/>
        <c:tickLblPos val="nextTo"/>
        <c:crossAx val="1000154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7" y="1233713"/>
            <a:ext cx="9840686" cy="52251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Базовая профессиональная образовательная организация как центральный элемент </a:t>
            </a:r>
            <a:br>
              <a:rPr lang="ru-RU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системы поддержки функционирования </a:t>
            </a:r>
            <a:br>
              <a:rPr lang="ru-RU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инклюзивного профессионального образования  Московской области</a:t>
            </a:r>
            <a:br>
              <a:rPr lang="ru-RU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ru-RU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endParaRPr lang="en-US" sz="2400" b="1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976" y="5208494"/>
            <a:ext cx="4724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Р.Н. Гринева,</a:t>
            </a:r>
            <a:br>
              <a:rPr lang="ru-RU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заместитель директора</a:t>
            </a:r>
            <a:br>
              <a:rPr lang="ru-RU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 учебной работе</a:t>
            </a:r>
            <a:br>
              <a:rPr lang="ru-RU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i="1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ГБПОУ МО «Балашихинский техникум»</a:t>
            </a:r>
            <a:endParaRPr lang="ru-RU" i="1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2743" y="275771"/>
            <a:ext cx="98406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в  профессиональных образовательных организациях области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закрытость  информации </a:t>
            </a:r>
          </a:p>
          <a:p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недостаток освещенности в СМИ</a:t>
            </a:r>
          </a:p>
          <a:p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отсутствие преемственности инклюзивного образования: детский сад – школа – техникум - вуз</a:t>
            </a:r>
          </a:p>
          <a:p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разобщенность действий всех  работающих             в данном направлении служб и организаций </a:t>
            </a:r>
          </a:p>
          <a:p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отсутствие механизма взаимодействия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2743" y="275771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СЕТЕВОГО ВЗАИМОДЕЙСТВИЯ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 ПРОФЕССИОНАЛЬНОЙ ОБРАЗОВАТЕЛЬНОЙ ОРГАНИЗАЦИИ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ОБЛАСТИ ПРОФОРИЕНТАЦИИ, ПРОФЕССИОНАЛЬНОГО СТАНОВЛЕНИЯ И ТРУДОУСТРОЙСТВА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ОБУЧАЮЩИХСЯ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ИНВАЛИДНОСТЬЮ И ЛОВЗ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614056" y="1710801"/>
            <a:ext cx="5147199" cy="5147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2743" y="275771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:\2-11Алгоритм создания сетевого взаимодейств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2743" y="275771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ебная часть\Desktop\Модели\2-22Алгоритм создания сетевого взаимодейств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"/>
            <a:ext cx="1143725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2743" y="275771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Интеракт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0171" y="1186589"/>
            <a:ext cx="8031189" cy="53597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16190" y="289096"/>
            <a:ext cx="8657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ИНТЕРАКТИВНАЯ КАРТА СЕТЕВОГО ВЗАИМОДЕЙСТВИЯ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93486" y="1963272"/>
            <a:ext cx="1712685" cy="16584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чел.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41143" y="2034990"/>
            <a:ext cx="1741714" cy="16584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28571" y="2017061"/>
            <a:ext cx="1770743" cy="16584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3486" y="2223248"/>
            <a:ext cx="85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343" y="3875314"/>
            <a:ext cx="3193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6972" y="4034970"/>
            <a:ext cx="438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Сформировано личных дел  в приемной комиссии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685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количества инвалидов и лиц с ОВЗ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Балашихинском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техникуме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336800" y="2801259"/>
            <a:ext cx="1190171" cy="14512"/>
          </a:xfrm>
          <a:prstGeom prst="straightConnector1">
            <a:avLst/>
          </a:prstGeom>
          <a:ln w="57150">
            <a:solidFill>
              <a:srgbClr val="0017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>
            <a:off x="8200571" y="2583543"/>
            <a:ext cx="1538515" cy="745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>
            <a:off x="9782629" y="1843314"/>
            <a:ext cx="1988457" cy="2220686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8563429" y="3977435"/>
            <a:ext cx="3628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сентябрь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C:\Users\Учебная часть\Desktop\ОВЗ - титул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859" y="198998"/>
            <a:ext cx="5154893" cy="4290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Учебная часть\Desktop\56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904" y="4996609"/>
            <a:ext cx="5172635" cy="1314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9487" y="788894"/>
            <a:ext cx="94197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1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«Внедрение инклюзивного образования инвалидов и лиц с ОВЗ в профессиональных образовательных организациях и образовательных организациях высшего образования Московской области»</a:t>
            </a:r>
          </a:p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реализации 2017-2020гг.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029" y="275771"/>
            <a:ext cx="10634180" cy="6287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проекта :</a:t>
            </a:r>
            <a:endParaRPr lang="ru-RU" sz="36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300" b="1" dirty="0" smtClean="0">
                <a:solidFill>
                  <a:srgbClr val="001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Увеличение количества инвалидов и лиц с ОВЗ, обучающихся по профессиональным программам.</a:t>
            </a:r>
          </a:p>
          <a:p>
            <a:pPr marL="742950" lvl="0" indent="-742950">
              <a:buAutoNum type="arabicPeriod"/>
            </a:pP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300" b="1" dirty="0" smtClean="0">
                <a:solidFill>
                  <a:srgbClr val="001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Увеличение доли трудоустроенных инвалидов и лиц с ОВЗ.</a:t>
            </a:r>
          </a:p>
          <a:p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300" b="1" dirty="0" smtClean="0">
                <a:solidFill>
                  <a:srgbClr val="001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инфраструктуры, обеспечивающей реализацию проекта, включая базовую профессиональную образовательную организацию. </a:t>
            </a:r>
          </a:p>
          <a:p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300" b="1" dirty="0" smtClean="0">
                <a:solidFill>
                  <a:srgbClr val="001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Создание системы информационной поддержки возможностей получения инклюзивного профессионального образования.</a:t>
            </a:r>
            <a:endParaRPr lang="ru-RU" sz="3300" b="1" dirty="0">
              <a:solidFill>
                <a:srgbClr val="0017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0943" y="788894"/>
            <a:ext cx="90146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Декабрь 2016 года </a:t>
            </a:r>
          </a:p>
          <a:p>
            <a:pPr algn="ctr"/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Балашихинский техникум получил статус </a:t>
            </a:r>
            <a:r>
              <a:rPr lang="ru-RU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 профессиональной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образовательной организации Московской области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обеспечивающей поддержку региональной системы инклюзивного профессионального образования</a:t>
            </a: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788894"/>
            <a:ext cx="1028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Учебная часть\Desktop\Модель внедрение инклюзивн обр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12191999" cy="6897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171" y="1132114"/>
            <a:ext cx="10980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цель деятельности БПОО</a:t>
            </a:r>
            <a:r>
              <a:rPr lang="en-US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общедоступности </a:t>
            </a:r>
            <a:endParaRPr lang="en-US" sz="4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 для инвалидов и лиц с ограниченными возможностями здоровья, способствующего их социализации и социальной адаптации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0830" y="624992"/>
            <a:ext cx="93175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деятельности БПОО :</a:t>
            </a:r>
          </a:p>
          <a:p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условий для получения СПО инвалидами и лицами с ОВЗ, в том числе с использованием электронного обучения, дистанционных образовательных технологий независимо от места проживания обучающихся.</a:t>
            </a:r>
          </a:p>
          <a:p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Осуществление методического сопровождения и реализации программ СПО  в образовательных организациях.</a:t>
            </a:r>
          </a:p>
          <a:p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и повышение квалификации кадров для работы с инвалидами и лицами с ОВЗ в системе СПО.</a:t>
            </a:r>
          </a:p>
          <a:p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взаимодействия с негосударственными организациями, осуществляющими деятельность по доступности объектов и услуг для инвалидов и содействию трудоустройства выпускников.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7699" y="564607"/>
            <a:ext cx="93347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деятельности:</a:t>
            </a:r>
          </a:p>
          <a:p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инвалидов и лиц с ОВЗ по востребованным и перспективным для экономики региона профессиям и специальностям по адаптированным образовательным программам среднего профессионального образования, программам профессионального обучения, дополнительным профессиональным программам, учитывающим особенности ограничений по состоянию здоровья, в том числе с использованием дистанционных образовательных технологий сетевой формы обучения;</a:t>
            </a:r>
          </a:p>
          <a:p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предоставление для коллективного пользования специальных информационных  и технических средств, дистанционных образовательных технологий, учебно-методических материалов;</a:t>
            </a:r>
          </a:p>
          <a:p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квалификации педагогических работников профессиональных образовательных организаций Московской области, в том числе в форме стажировок.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ыступление Гриневой Круглый стол 07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788894"/>
            <a:ext cx="10282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Базовая организация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обеспечивает поддержку функционирования региональной системы профессионального образования инвалидов и лиц с ОВЗ в Московской области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431</Words>
  <Application>Microsoft Office PowerPoint</Application>
  <PresentationFormat>Произвольный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Базовая профессиональная образовательная организация как центральный элемент  системы поддержки функционирования  инклюзивного профессионального образования  Московской области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Учебная часть</cp:lastModifiedBy>
  <cp:revision>187</cp:revision>
  <dcterms:created xsi:type="dcterms:W3CDTF">2016-11-18T14:12:19Z</dcterms:created>
  <dcterms:modified xsi:type="dcterms:W3CDTF">2017-04-28T04:09:18Z</dcterms:modified>
</cp:coreProperties>
</file>