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9" r:id="rId10"/>
    <p:sldId id="270" r:id="rId11"/>
    <p:sldId id="264" r:id="rId12"/>
    <p:sldId id="268" r:id="rId13"/>
    <p:sldId id="265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569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2FE29B-983B-4254-B720-09D45A31CD4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C59AC31-1039-4EFF-971B-20E4F8385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207029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Модель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профориентационной работы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с учащимися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с инвалидностью и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лицами с ограниченными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возможностями здоровья в профессиональной образовательной организации Московской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  <a:endParaRPr lang="ru-RU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047656" y="3573016"/>
            <a:ext cx="3096344" cy="18892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 smtClean="0"/>
              <a:t>И.С. Тарасова,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педагог-психолог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 ГБПОУ МО «</a:t>
            </a:r>
            <a:r>
              <a:rPr lang="ru-RU" sz="2800" b="1" dirty="0" err="1"/>
              <a:t>Балашихинский</a:t>
            </a:r>
            <a:r>
              <a:rPr lang="ru-RU" sz="2800" b="1" dirty="0"/>
              <a:t> техникум»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44916"/>
            <a:ext cx="5544616" cy="36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1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86383" y="507550"/>
            <a:ext cx="7592117" cy="6089802"/>
            <a:chOff x="747962" y="507550"/>
            <a:chExt cx="7592117" cy="6089802"/>
          </a:xfrm>
        </p:grpSpPr>
        <p:sp>
          <p:nvSpPr>
            <p:cNvPr id="10" name="Полилиния 9"/>
            <p:cNvSpPr/>
            <p:nvPr/>
          </p:nvSpPr>
          <p:spPr>
            <a:xfrm>
              <a:off x="2488751" y="4118051"/>
              <a:ext cx="4032461" cy="4630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2025"/>
                  </a:lnTo>
                  <a:lnTo>
                    <a:pt x="4032461" y="262025"/>
                  </a:lnTo>
                  <a:lnTo>
                    <a:pt x="4032461" y="463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769821" y="4118051"/>
              <a:ext cx="718930" cy="5166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18930" y="0"/>
                  </a:moveTo>
                  <a:lnTo>
                    <a:pt x="718930" y="315578"/>
                  </a:lnTo>
                  <a:lnTo>
                    <a:pt x="0" y="315578"/>
                  </a:lnTo>
                  <a:lnTo>
                    <a:pt x="0" y="51662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7962" y="507550"/>
              <a:ext cx="7350982" cy="13780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989097" y="736628"/>
              <a:ext cx="7350982" cy="1378088"/>
            </a:xfrm>
            <a:custGeom>
              <a:avLst/>
              <a:gdLst>
                <a:gd name="connsiteX0" fmla="*/ 0 w 7350982"/>
                <a:gd name="connsiteY0" fmla="*/ 137809 h 1378088"/>
                <a:gd name="connsiteX1" fmla="*/ 137809 w 7350982"/>
                <a:gd name="connsiteY1" fmla="*/ 0 h 1378088"/>
                <a:gd name="connsiteX2" fmla="*/ 7213173 w 7350982"/>
                <a:gd name="connsiteY2" fmla="*/ 0 h 1378088"/>
                <a:gd name="connsiteX3" fmla="*/ 7350982 w 7350982"/>
                <a:gd name="connsiteY3" fmla="*/ 137809 h 1378088"/>
                <a:gd name="connsiteX4" fmla="*/ 7350982 w 7350982"/>
                <a:gd name="connsiteY4" fmla="*/ 1240279 h 1378088"/>
                <a:gd name="connsiteX5" fmla="*/ 7213173 w 7350982"/>
                <a:gd name="connsiteY5" fmla="*/ 1378088 h 1378088"/>
                <a:gd name="connsiteX6" fmla="*/ 137809 w 7350982"/>
                <a:gd name="connsiteY6" fmla="*/ 1378088 h 1378088"/>
                <a:gd name="connsiteX7" fmla="*/ 0 w 7350982"/>
                <a:gd name="connsiteY7" fmla="*/ 1240279 h 1378088"/>
                <a:gd name="connsiteX8" fmla="*/ 0 w 7350982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0982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7213173" y="0"/>
                  </a:lnTo>
                  <a:cubicBezTo>
                    <a:pt x="7289283" y="0"/>
                    <a:pt x="7350982" y="61699"/>
                    <a:pt x="7350982" y="137809"/>
                  </a:cubicBezTo>
                  <a:lnTo>
                    <a:pt x="7350982" y="1240279"/>
                  </a:lnTo>
                  <a:cubicBezTo>
                    <a:pt x="7350982" y="1316389"/>
                    <a:pt x="7289283" y="1378088"/>
                    <a:pt x="7213173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002060"/>
                  </a:solidFill>
                </a:rPr>
                <a:t>Осознание и закрепление  собственного выбора профессии</a:t>
              </a:r>
              <a:endParaRPr lang="ru-RU" sz="2600" kern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788024" y="2312800"/>
              <a:ext cx="2818299" cy="18052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148061" y="2452989"/>
              <a:ext cx="2950883" cy="1923374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kern="1200" dirty="0" smtClean="0">
                  <a:solidFill>
                    <a:srgbClr val="002060"/>
                  </a:solidFill>
                </a:rPr>
                <a:t>Проблема: </a:t>
              </a:r>
              <a:r>
                <a:rPr lang="ru-RU" sz="2000" b="1" dirty="0">
                  <a:solidFill>
                    <a:srgbClr val="002060"/>
                  </a:solidFill>
                </a:rPr>
                <a:t>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неуверенность в собственных силах</a:t>
              </a:r>
              <a:endParaRPr lang="ru-RU" sz="24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59659" y="2312799"/>
              <a:ext cx="2818299" cy="18052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1115616" y="2483258"/>
              <a:ext cx="3024336" cy="1893105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dirty="0" smtClean="0">
                  <a:solidFill>
                    <a:srgbClr val="002060"/>
                  </a:solidFill>
                </a:rPr>
                <a:t>Методы: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написание эссе, составление </a:t>
              </a:r>
              <a:r>
                <a:rPr lang="ru-RU" sz="2000" b="1" dirty="0" err="1" smtClean="0">
                  <a:solidFill>
                    <a:srgbClr val="002060"/>
                  </a:solidFill>
                </a:rPr>
                <a:t>профессиограмм</a:t>
              </a:r>
              <a:endParaRPr lang="ru-RU" sz="2000" b="1" i="1" u="sng" kern="1200" dirty="0">
                <a:solidFill>
                  <a:srgbClr val="002060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59659" y="4581123"/>
              <a:ext cx="6692661" cy="17281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080517" y="4817994"/>
              <a:ext cx="6803851" cy="1779358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u="sng" kern="1200" dirty="0" smtClean="0">
                  <a:solidFill>
                    <a:srgbClr val="002060"/>
                  </a:solidFill>
                </a:rPr>
                <a:t>Итог</a:t>
              </a:r>
              <a:r>
                <a:rPr lang="ru-RU" sz="2600" b="1" dirty="0">
                  <a:solidFill>
                    <a:srgbClr val="002060"/>
                  </a:solidFill>
                </a:rPr>
                <a:t>: </a:t>
              </a:r>
              <a:r>
                <a:rPr lang="ru-RU" sz="2600" b="1" dirty="0" smtClean="0">
                  <a:solidFill>
                    <a:srgbClr val="002060"/>
                  </a:solidFill>
                </a:rPr>
                <a:t>создание положительной мотивации к поступлению и обучению той или иной профессии или специальности</a:t>
              </a:r>
              <a:endParaRPr lang="ru-RU" sz="26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62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20506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ea typeface="+mn-ea"/>
                <a:cs typeface="+mn-cs"/>
              </a:rPr>
              <a:t>3) Организация и налаживание взаимодействия с государственными и негосударственными организациями, осуществляющими деятельность по доступности объектов и услуг для инвалидов, их обучению, социальному обеспечению и содействию трудоустройства выпускников.</a:t>
            </a:r>
            <a:br>
              <a:rPr lang="ru-RU" sz="3200" b="1" dirty="0">
                <a:solidFill>
                  <a:schemeClr val="bg1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199"/>
            <a:ext cx="8784976" cy="64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3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712968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752" y="332656"/>
            <a:ext cx="9036496" cy="6766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Эффективность </a:t>
            </a:r>
            <a:r>
              <a:rPr lang="ru-RU" b="1" dirty="0"/>
              <a:t>используемой </a:t>
            </a:r>
            <a:r>
              <a:rPr lang="ru-RU" b="1" dirty="0" smtClean="0"/>
              <a:t>модели: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18457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</a:rPr>
              <a:t>количество инвалидов и лиц с </a:t>
            </a:r>
            <a:r>
              <a:rPr lang="ru-RU" sz="3200" b="1" dirty="0" smtClean="0">
                <a:solidFill>
                  <a:srgbClr val="002060"/>
                </a:solidFill>
              </a:rPr>
              <a:t>ОВЗ </a:t>
            </a:r>
            <a:r>
              <a:rPr lang="ru-RU" sz="3200" b="1" dirty="0">
                <a:solidFill>
                  <a:srgbClr val="002060"/>
                </a:solidFill>
              </a:rPr>
              <a:t>увеличилось в 7 </a:t>
            </a:r>
            <a:r>
              <a:rPr lang="ru-RU" sz="3200" b="1" dirty="0" smtClean="0">
                <a:solidFill>
                  <a:srgbClr val="002060"/>
                </a:solidFill>
              </a:rPr>
              <a:t>раз;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банк </a:t>
            </a:r>
            <a:r>
              <a:rPr lang="ru-RU" sz="3200" b="1" dirty="0">
                <a:solidFill>
                  <a:srgbClr val="002060"/>
                </a:solidFill>
              </a:rPr>
              <a:t>работодателей увеличился в 3 </a:t>
            </a:r>
            <a:r>
              <a:rPr lang="ru-RU" sz="3200" b="1" dirty="0" smtClean="0">
                <a:solidFill>
                  <a:srgbClr val="002060"/>
                </a:solidFill>
              </a:rPr>
              <a:t>раза;</a:t>
            </a:r>
          </a:p>
          <a:p>
            <a:pPr algn="l"/>
            <a:r>
              <a:rPr lang="ru-RU" sz="3200" b="1" dirty="0">
                <a:solidFill>
                  <a:srgbClr val="002060"/>
                </a:solidFill>
              </a:rPr>
              <a:t>в феврале2017 года выпущено 2 инвалида (оба </a:t>
            </a:r>
            <a:r>
              <a:rPr lang="ru-RU" sz="3200" b="1" dirty="0" smtClean="0">
                <a:solidFill>
                  <a:srgbClr val="002060"/>
                </a:solidFill>
              </a:rPr>
              <a:t>трудоустроены);</a:t>
            </a:r>
          </a:p>
          <a:p>
            <a:pPr algn="l"/>
            <a:r>
              <a:rPr lang="ru-RU" sz="3200" b="1" dirty="0">
                <a:solidFill>
                  <a:srgbClr val="002060"/>
                </a:solidFill>
              </a:rPr>
              <a:t>Создан банк данных обучающихся с инвалидностью и ЛОВЗ 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>
                <a:solidFill>
                  <a:srgbClr val="002060"/>
                </a:solidFill>
              </a:rPr>
              <a:t>общеобразовательных </a:t>
            </a:r>
            <a:r>
              <a:rPr lang="ru-RU" sz="3200" b="1" dirty="0" smtClean="0">
                <a:solidFill>
                  <a:srgbClr val="002060"/>
                </a:solidFill>
              </a:rPr>
              <a:t>школах                               </a:t>
            </a:r>
            <a:r>
              <a:rPr lang="ru-RU" sz="3200" b="1" dirty="0">
                <a:solidFill>
                  <a:srgbClr val="002060"/>
                </a:solidFill>
              </a:rPr>
              <a:t>г.о. </a:t>
            </a:r>
            <a:r>
              <a:rPr lang="ru-RU" sz="3200" b="1" dirty="0" smtClean="0">
                <a:solidFill>
                  <a:srgbClr val="002060"/>
                </a:solidFill>
              </a:rPr>
              <a:t>Балашиха;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создана модель сетевого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752" y="332656"/>
            <a:ext cx="9036496" cy="6766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Перспективы использования модели: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18457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-увеличение </a:t>
            </a:r>
            <a:r>
              <a:rPr lang="ru-RU" sz="2800" b="1" dirty="0">
                <a:solidFill>
                  <a:srgbClr val="002060"/>
                </a:solidFill>
              </a:rPr>
              <a:t>контингента  за счет внедрения данной системы профориентационной работы;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</a:rPr>
              <a:t>- расширение банка работодателей (гарантированное трудоустройство 4х </a:t>
            </a:r>
            <a:r>
              <a:rPr lang="ru-RU" sz="2800" b="1" dirty="0" smtClean="0">
                <a:solidFill>
                  <a:srgbClr val="002060"/>
                </a:solidFill>
              </a:rPr>
              <a:t>выпускников-инвалидов в этом учебном году);</a:t>
            </a:r>
            <a:endParaRPr lang="ru-RU" sz="2800" b="1" dirty="0">
              <a:solidFill>
                <a:srgbClr val="002060"/>
              </a:solidFill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</a:rPr>
              <a:t>-трансляция опыта функционирования модели, ее внедрение в рамках деятельности БПОО;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</a:rPr>
              <a:t>- повышение уровня подготовки </a:t>
            </a:r>
            <a:r>
              <a:rPr lang="ru-RU" sz="2800" b="1" dirty="0" err="1">
                <a:solidFill>
                  <a:srgbClr val="002060"/>
                </a:solidFill>
              </a:rPr>
              <a:t>профориентаторов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</a:rPr>
              <a:t>- совершенствование материально-технического оснащения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6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4664"/>
            <a:ext cx="5334000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381" y="5013176"/>
            <a:ext cx="53530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052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32543" y="980728"/>
            <a:ext cx="8820472" cy="542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Декабрь </a:t>
            </a:r>
            <a:r>
              <a:rPr lang="ru-RU" b="1" u="sng" dirty="0"/>
              <a:t>2016 </a:t>
            </a:r>
            <a:r>
              <a:rPr lang="ru-RU" b="1" u="sng" dirty="0" smtClean="0"/>
              <a:t>года: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Балашихинский</a:t>
            </a:r>
            <a:r>
              <a:rPr lang="ru-RU" b="1" dirty="0">
                <a:solidFill>
                  <a:srgbClr val="002060"/>
                </a:solidFill>
              </a:rPr>
              <a:t> техникум получил статус базовой профессиональной образовательной организации Московской области, обеспечивающей поддержку региональной системы инклюзивного профессионального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4493096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Проект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>
                <a:solidFill>
                  <a:srgbClr val="002060"/>
                </a:solidFill>
              </a:rPr>
              <a:t>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Московской области»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u="sng" dirty="0"/>
              <a:t>Сроки реализации </a:t>
            </a:r>
            <a:r>
              <a:rPr lang="ru-RU" b="1" u="sng" dirty="0" smtClean="0"/>
              <a:t>2017-2020 гг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80020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Цель: </a:t>
            </a:r>
            <a:r>
              <a:rPr lang="ru-RU" sz="26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2600" b="1" dirty="0">
                <a:solidFill>
                  <a:srgbClr val="002060"/>
                </a:solidFill>
              </a:rPr>
              <a:t>общедоступности профессиональной ориентации для инвалидов и лиц с ограниченными возможностями здоровья, способствующей осознанному выбору будущей профессии.</a:t>
            </a:r>
            <a:r>
              <a:rPr lang="ru-RU" sz="2600" b="1" dirty="0"/>
              <a:t/>
            </a:r>
            <a:br>
              <a:rPr lang="ru-RU" sz="2600" b="1" dirty="0"/>
            </a:br>
            <a:endParaRPr lang="ru-RU" sz="26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9036496" cy="48691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 smtClean="0"/>
              <a:t>Задачи: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800" b="1" dirty="0">
                <a:solidFill>
                  <a:srgbClr val="002060"/>
                </a:solidFill>
              </a:rPr>
              <a:t>1) Совершенствование условий для осуществления </a:t>
            </a:r>
            <a:r>
              <a:rPr lang="ru-RU" sz="2800" b="1" dirty="0" smtClean="0">
                <a:solidFill>
                  <a:srgbClr val="002060"/>
                </a:solidFill>
              </a:rPr>
              <a:t>профориентации </a:t>
            </a:r>
            <a:r>
              <a:rPr lang="ru-RU" sz="2800" b="1" dirty="0">
                <a:solidFill>
                  <a:srgbClr val="002060"/>
                </a:solidFill>
              </a:rPr>
              <a:t>инвалидов и  лиц с ОВЗ, в том числе с использованием дистанционных форм </a:t>
            </a:r>
            <a:r>
              <a:rPr lang="ru-RU" sz="2800" b="1" dirty="0" smtClean="0">
                <a:solidFill>
                  <a:srgbClr val="002060"/>
                </a:solidFill>
              </a:rPr>
              <a:t>работы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2) Реализация принципа системности в профориентационной </a:t>
            </a:r>
            <a:r>
              <a:rPr lang="ru-RU" sz="2800" b="1" dirty="0" smtClean="0">
                <a:solidFill>
                  <a:srgbClr val="002060"/>
                </a:solidFill>
              </a:rPr>
              <a:t>деятельности;</a:t>
            </a:r>
          </a:p>
          <a:p>
            <a:pPr algn="l"/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3) Организация и налаживание взаимодействия с государственными и негосударственными организациями, осуществляющими деятельность по доступности объектов и услуг для инвалидов, их обучению, социальному обеспечению и содействию трудоустройства </a:t>
            </a:r>
            <a:r>
              <a:rPr lang="ru-RU" sz="2800" b="1" dirty="0" smtClean="0">
                <a:solidFill>
                  <a:srgbClr val="002060"/>
                </a:solidFill>
              </a:rPr>
              <a:t>выпускников.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3429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1) Совершенствование условий для осуществления профориентации инвалидов и  лиц с ОВЗ, в том числе с использованием дистанционных форм работы.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5"/>
            <a:ext cx="8640960" cy="4248471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rgbClr val="002060"/>
                </a:solidFill>
              </a:rPr>
              <a:t>центр профессиональной ориентации и содействия трудоустройству инвалидов и лиц с </a:t>
            </a:r>
            <a:r>
              <a:rPr lang="ru-RU" sz="3000" b="1" dirty="0" smtClean="0">
                <a:solidFill>
                  <a:srgbClr val="002060"/>
                </a:solidFill>
              </a:rPr>
              <a:t>ОВЗ;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консультационный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002060"/>
                </a:solidFill>
              </a:rPr>
              <a:t>центр профессионального самоопределения  инвалидов и лиц с </a:t>
            </a:r>
            <a:r>
              <a:rPr lang="ru-RU" sz="3000" b="1" dirty="0" smtClean="0">
                <a:solidFill>
                  <a:srgbClr val="002060"/>
                </a:solidFill>
              </a:rPr>
              <a:t>ОВЗ;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полная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002060"/>
                </a:solidFill>
              </a:rPr>
              <a:t>архитектурная доступность корпуса, где находится консультационный и </a:t>
            </a:r>
            <a:r>
              <a:rPr lang="ru-RU" sz="3000" b="1" dirty="0" err="1">
                <a:solidFill>
                  <a:srgbClr val="002060"/>
                </a:solidFill>
              </a:rPr>
              <a:t>профориентационный</a:t>
            </a:r>
            <a:r>
              <a:rPr lang="ru-RU" sz="3000" b="1" dirty="0">
                <a:solidFill>
                  <a:srgbClr val="002060"/>
                </a:solidFill>
              </a:rPr>
              <a:t> центры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5" y="116632"/>
            <a:ext cx="9144000" cy="201622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2) Реализация принципа системности в профориентационной деятельности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5"/>
            <a:ext cx="8640960" cy="4248471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002060"/>
                </a:solidFill>
              </a:rPr>
              <a:t>банк данных </a:t>
            </a:r>
            <a:r>
              <a:rPr lang="ru-RU" sz="3200" dirty="0" smtClean="0">
                <a:solidFill>
                  <a:srgbClr val="002060"/>
                </a:solidFill>
              </a:rPr>
              <a:t>о </a:t>
            </a:r>
            <a:r>
              <a:rPr lang="ru-RU" sz="3000" b="1" dirty="0" smtClean="0">
                <a:solidFill>
                  <a:srgbClr val="002060"/>
                </a:solidFill>
              </a:rPr>
              <a:t>детях-инвалидах </a:t>
            </a:r>
            <a:r>
              <a:rPr lang="ru-RU" sz="3000" b="1" dirty="0">
                <a:solidFill>
                  <a:srgbClr val="002060"/>
                </a:solidFill>
              </a:rPr>
              <a:t>и детях с </a:t>
            </a:r>
            <a:r>
              <a:rPr lang="ru-RU" sz="3000" b="1" dirty="0" smtClean="0">
                <a:solidFill>
                  <a:srgbClr val="002060"/>
                </a:solidFill>
              </a:rPr>
              <a:t>ОВЗ       г</a:t>
            </a:r>
            <a:r>
              <a:rPr lang="ru-RU" sz="3000" b="1" dirty="0" smtClean="0">
                <a:solidFill>
                  <a:srgbClr val="002060"/>
                </a:solidFill>
              </a:rPr>
              <a:t>. Балашиха и Московской области;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банк </a:t>
            </a:r>
            <a:r>
              <a:rPr lang="ru-RU" sz="3000" b="1" dirty="0">
                <a:solidFill>
                  <a:srgbClr val="002060"/>
                </a:solidFill>
              </a:rPr>
              <a:t>данных </a:t>
            </a:r>
            <a:r>
              <a:rPr lang="ru-RU" sz="3000" b="1" dirty="0" smtClean="0">
                <a:solidFill>
                  <a:srgbClr val="002060"/>
                </a:solidFill>
              </a:rPr>
              <a:t>работодателей </a:t>
            </a:r>
            <a:r>
              <a:rPr lang="ru-RU" sz="3000" b="1" dirty="0">
                <a:solidFill>
                  <a:srgbClr val="002060"/>
                </a:solidFill>
              </a:rPr>
              <a:t>г. Балашиха и Московской </a:t>
            </a:r>
            <a:r>
              <a:rPr lang="ru-RU" sz="3000" b="1" dirty="0" smtClean="0">
                <a:solidFill>
                  <a:srgbClr val="002060"/>
                </a:solidFill>
              </a:rPr>
              <a:t>области;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интерактивная карта Московской области;</a:t>
            </a:r>
            <a:r>
              <a:rPr lang="ru-RU" sz="3000" dirty="0"/>
              <a:t/>
            </a:r>
            <a:br>
              <a:rPr lang="ru-RU" sz="3000" dirty="0"/>
            </a:br>
            <a:endParaRPr lang="ru-RU" dirty="0" smtClean="0"/>
          </a:p>
          <a:p>
            <a:pPr algn="l"/>
            <a:r>
              <a:rPr lang="ru-RU" sz="3000" b="1" dirty="0" smtClean="0">
                <a:solidFill>
                  <a:srgbClr val="002060"/>
                </a:solidFill>
              </a:rPr>
              <a:t>единый день профориентации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9756" y="-387424"/>
            <a:ext cx="8964488" cy="1780108"/>
          </a:xfrm>
        </p:spPr>
        <p:txBody>
          <a:bodyPr>
            <a:normAutofit/>
          </a:bodyPr>
          <a:lstStyle/>
          <a:p>
            <a:r>
              <a:rPr lang="ru-RU" sz="3200" b="1" dirty="0"/>
              <a:t>Алгоритм профориентационной деятельности с инвалидами и лицами с ОВЗ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445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484784"/>
            <a:ext cx="8136904" cy="13681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расширение представлений </a:t>
            </a:r>
            <a:r>
              <a:rPr lang="ru-RU" sz="2800" b="1" dirty="0">
                <a:solidFill>
                  <a:srgbClr val="002060"/>
                </a:solidFill>
              </a:rPr>
              <a:t>детей о профессиях и специальностях, рекомендуемых при данных нозологиях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183495" y="4725145"/>
            <a:ext cx="864096" cy="57606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547" y="3428999"/>
            <a:ext cx="8136905" cy="129614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углубленное знакомство с  выбранной профессией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139952" y="2852937"/>
            <a:ext cx="864096" cy="57606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090" y="5229200"/>
            <a:ext cx="8136905" cy="144016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осознание и закрепление  собственного выбора профессии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86383" y="507550"/>
            <a:ext cx="7592117" cy="6089802"/>
            <a:chOff x="747962" y="507550"/>
            <a:chExt cx="7592117" cy="6089802"/>
          </a:xfrm>
        </p:grpSpPr>
        <p:sp>
          <p:nvSpPr>
            <p:cNvPr id="10" name="Полилиния 9"/>
            <p:cNvSpPr/>
            <p:nvPr/>
          </p:nvSpPr>
          <p:spPr>
            <a:xfrm>
              <a:off x="2488751" y="4118051"/>
              <a:ext cx="4032461" cy="4630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2025"/>
                  </a:lnTo>
                  <a:lnTo>
                    <a:pt x="4032461" y="262025"/>
                  </a:lnTo>
                  <a:lnTo>
                    <a:pt x="4032461" y="463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769821" y="4118051"/>
              <a:ext cx="718930" cy="5166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18930" y="0"/>
                  </a:moveTo>
                  <a:lnTo>
                    <a:pt x="718930" y="315578"/>
                  </a:lnTo>
                  <a:lnTo>
                    <a:pt x="0" y="315578"/>
                  </a:lnTo>
                  <a:lnTo>
                    <a:pt x="0" y="51662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7962" y="507550"/>
              <a:ext cx="7350982" cy="13780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989097" y="736628"/>
              <a:ext cx="7350982" cy="1378088"/>
            </a:xfrm>
            <a:custGeom>
              <a:avLst/>
              <a:gdLst>
                <a:gd name="connsiteX0" fmla="*/ 0 w 7350982"/>
                <a:gd name="connsiteY0" fmla="*/ 137809 h 1378088"/>
                <a:gd name="connsiteX1" fmla="*/ 137809 w 7350982"/>
                <a:gd name="connsiteY1" fmla="*/ 0 h 1378088"/>
                <a:gd name="connsiteX2" fmla="*/ 7213173 w 7350982"/>
                <a:gd name="connsiteY2" fmla="*/ 0 h 1378088"/>
                <a:gd name="connsiteX3" fmla="*/ 7350982 w 7350982"/>
                <a:gd name="connsiteY3" fmla="*/ 137809 h 1378088"/>
                <a:gd name="connsiteX4" fmla="*/ 7350982 w 7350982"/>
                <a:gd name="connsiteY4" fmla="*/ 1240279 h 1378088"/>
                <a:gd name="connsiteX5" fmla="*/ 7213173 w 7350982"/>
                <a:gd name="connsiteY5" fmla="*/ 1378088 h 1378088"/>
                <a:gd name="connsiteX6" fmla="*/ 137809 w 7350982"/>
                <a:gd name="connsiteY6" fmla="*/ 1378088 h 1378088"/>
                <a:gd name="connsiteX7" fmla="*/ 0 w 7350982"/>
                <a:gd name="connsiteY7" fmla="*/ 1240279 h 1378088"/>
                <a:gd name="connsiteX8" fmla="*/ 0 w 7350982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0982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7213173" y="0"/>
                  </a:lnTo>
                  <a:cubicBezTo>
                    <a:pt x="7289283" y="0"/>
                    <a:pt x="7350982" y="61699"/>
                    <a:pt x="7350982" y="137809"/>
                  </a:cubicBezTo>
                  <a:lnTo>
                    <a:pt x="7350982" y="1240279"/>
                  </a:lnTo>
                  <a:cubicBezTo>
                    <a:pt x="7350982" y="1316389"/>
                    <a:pt x="7289283" y="1378088"/>
                    <a:pt x="7213173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rgbClr val="002060"/>
                  </a:solidFill>
                </a:rPr>
                <a:t>Расширение представлений детей о профессиях и специальностях, рекомендуемых при </a:t>
              </a:r>
              <a:r>
                <a:rPr lang="ru-RU" sz="2600" b="1" kern="1200" dirty="0" smtClean="0">
                  <a:solidFill>
                    <a:srgbClr val="002060"/>
                  </a:solidFill>
                </a:rPr>
                <a:t>данных нозологиях</a:t>
              </a:r>
              <a:endParaRPr lang="ru-RU" sz="2600" kern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788024" y="2312800"/>
              <a:ext cx="2818299" cy="18052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148061" y="2452989"/>
              <a:ext cx="2950883" cy="1923374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kern="1200" dirty="0" smtClean="0">
                  <a:solidFill>
                    <a:srgbClr val="002060"/>
                  </a:solidFill>
                </a:rPr>
                <a:t>Проблема: </a:t>
              </a:r>
              <a:r>
                <a:rPr lang="ru-RU" sz="2000" b="1" kern="1200" dirty="0" smtClean="0">
                  <a:solidFill>
                    <a:srgbClr val="002060"/>
                  </a:solidFill>
                </a:rPr>
                <a:t> вероятно снижение уровня самооценки</a:t>
              </a:r>
              <a:endParaRPr lang="ru-RU" sz="24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59659" y="2312799"/>
              <a:ext cx="2818299" cy="18052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1115616" y="2483258"/>
              <a:ext cx="3024336" cy="1893105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dirty="0" smtClean="0">
                  <a:solidFill>
                    <a:srgbClr val="002060"/>
                  </a:solidFill>
                </a:rPr>
                <a:t>Методы: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занятия с элементами тренинга, круглые столы, деловые игры, ситуативное моделирование</a:t>
              </a:r>
              <a:endParaRPr lang="ru-RU" sz="2000" b="1" i="1" u="sng" kern="1200" dirty="0">
                <a:solidFill>
                  <a:srgbClr val="002060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59659" y="4581123"/>
              <a:ext cx="6692661" cy="17281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080517" y="4817994"/>
              <a:ext cx="6803851" cy="1779358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u="sng" kern="1200" dirty="0" smtClean="0">
                  <a:solidFill>
                    <a:srgbClr val="002060"/>
                  </a:solidFill>
                </a:rPr>
                <a:t>Итог</a:t>
              </a:r>
              <a:r>
                <a:rPr lang="ru-RU" sz="2600" b="1" kern="1200" dirty="0" smtClean="0">
                  <a:solidFill>
                    <a:srgbClr val="002060"/>
                  </a:solidFill>
                </a:rPr>
                <a:t>: расширение спектра значимых для ребенка профессий и специальностей, профессиональная </a:t>
              </a:r>
              <a:r>
                <a:rPr lang="ru-RU" sz="2600" b="1" kern="1200" dirty="0" err="1" smtClean="0">
                  <a:solidFill>
                    <a:srgbClr val="002060"/>
                  </a:solidFill>
                </a:rPr>
                <a:t>самокоррекция</a:t>
              </a:r>
              <a:endParaRPr lang="ru-RU" sz="26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86383" y="507550"/>
            <a:ext cx="7592117" cy="6089802"/>
            <a:chOff x="747962" y="507550"/>
            <a:chExt cx="7592117" cy="6089802"/>
          </a:xfrm>
        </p:grpSpPr>
        <p:sp>
          <p:nvSpPr>
            <p:cNvPr id="10" name="Полилиния 9"/>
            <p:cNvSpPr/>
            <p:nvPr/>
          </p:nvSpPr>
          <p:spPr>
            <a:xfrm>
              <a:off x="2488751" y="4118051"/>
              <a:ext cx="4032461" cy="4630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2025"/>
                  </a:lnTo>
                  <a:lnTo>
                    <a:pt x="4032461" y="262025"/>
                  </a:lnTo>
                  <a:lnTo>
                    <a:pt x="4032461" y="46307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769821" y="4118051"/>
              <a:ext cx="718930" cy="5166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18930" y="0"/>
                  </a:moveTo>
                  <a:lnTo>
                    <a:pt x="718930" y="315578"/>
                  </a:lnTo>
                  <a:lnTo>
                    <a:pt x="0" y="315578"/>
                  </a:lnTo>
                  <a:lnTo>
                    <a:pt x="0" y="51662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7962" y="507550"/>
              <a:ext cx="7350982" cy="13780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989097" y="736628"/>
              <a:ext cx="7350982" cy="1378088"/>
            </a:xfrm>
            <a:custGeom>
              <a:avLst/>
              <a:gdLst>
                <a:gd name="connsiteX0" fmla="*/ 0 w 7350982"/>
                <a:gd name="connsiteY0" fmla="*/ 137809 h 1378088"/>
                <a:gd name="connsiteX1" fmla="*/ 137809 w 7350982"/>
                <a:gd name="connsiteY1" fmla="*/ 0 h 1378088"/>
                <a:gd name="connsiteX2" fmla="*/ 7213173 w 7350982"/>
                <a:gd name="connsiteY2" fmla="*/ 0 h 1378088"/>
                <a:gd name="connsiteX3" fmla="*/ 7350982 w 7350982"/>
                <a:gd name="connsiteY3" fmla="*/ 137809 h 1378088"/>
                <a:gd name="connsiteX4" fmla="*/ 7350982 w 7350982"/>
                <a:gd name="connsiteY4" fmla="*/ 1240279 h 1378088"/>
                <a:gd name="connsiteX5" fmla="*/ 7213173 w 7350982"/>
                <a:gd name="connsiteY5" fmla="*/ 1378088 h 1378088"/>
                <a:gd name="connsiteX6" fmla="*/ 137809 w 7350982"/>
                <a:gd name="connsiteY6" fmla="*/ 1378088 h 1378088"/>
                <a:gd name="connsiteX7" fmla="*/ 0 w 7350982"/>
                <a:gd name="connsiteY7" fmla="*/ 1240279 h 1378088"/>
                <a:gd name="connsiteX8" fmla="*/ 0 w 7350982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0982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7213173" y="0"/>
                  </a:lnTo>
                  <a:cubicBezTo>
                    <a:pt x="7289283" y="0"/>
                    <a:pt x="7350982" y="61699"/>
                    <a:pt x="7350982" y="137809"/>
                  </a:cubicBezTo>
                  <a:lnTo>
                    <a:pt x="7350982" y="1240279"/>
                  </a:lnTo>
                  <a:cubicBezTo>
                    <a:pt x="7350982" y="1316389"/>
                    <a:pt x="7289283" y="1378088"/>
                    <a:pt x="7213173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002060"/>
                  </a:solidFill>
                </a:rPr>
                <a:t>Углубленное знакомство с  выбранной профессией</a:t>
              </a:r>
              <a:endParaRPr lang="ru-RU" sz="2600" kern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788024" y="2312800"/>
              <a:ext cx="2818299" cy="18052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148061" y="2452989"/>
              <a:ext cx="2950883" cy="1923374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kern="1200" dirty="0" smtClean="0">
                  <a:solidFill>
                    <a:srgbClr val="002060"/>
                  </a:solidFill>
                </a:rPr>
                <a:t>Проблема: </a:t>
              </a:r>
              <a:r>
                <a:rPr lang="ru-RU" sz="2000" b="1" dirty="0">
                  <a:solidFill>
                    <a:srgbClr val="002060"/>
                  </a:solidFill>
                </a:rPr>
                <a:t> иллюзорные представления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2000" b="1" dirty="0">
                  <a:solidFill>
                    <a:srgbClr val="002060"/>
                  </a:solidFill>
                </a:rPr>
                <a:t>о будущей профессии</a:t>
              </a:r>
              <a:endParaRPr lang="ru-RU" sz="24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59659" y="2312799"/>
              <a:ext cx="2818299" cy="18052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1115616" y="2483258"/>
              <a:ext cx="3024336" cy="1893105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dirty="0" smtClean="0">
                  <a:solidFill>
                    <a:srgbClr val="002060"/>
                  </a:solidFill>
                </a:rPr>
                <a:t>Методы: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беседы, проф. пробы, дни открытых дверей, экскурсии на производство, диагностика интересов и склонностей</a:t>
              </a:r>
              <a:endParaRPr lang="ru-RU" sz="2000" b="1" i="1" u="sng" kern="1200" dirty="0">
                <a:solidFill>
                  <a:srgbClr val="002060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59659" y="4581123"/>
              <a:ext cx="6692661" cy="17281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080517" y="4817994"/>
              <a:ext cx="6803851" cy="1779358"/>
            </a:xfrm>
            <a:custGeom>
              <a:avLst/>
              <a:gdLst>
                <a:gd name="connsiteX0" fmla="*/ 0 w 2170217"/>
                <a:gd name="connsiteY0" fmla="*/ 137809 h 1378088"/>
                <a:gd name="connsiteX1" fmla="*/ 137809 w 2170217"/>
                <a:gd name="connsiteY1" fmla="*/ 0 h 1378088"/>
                <a:gd name="connsiteX2" fmla="*/ 2032408 w 2170217"/>
                <a:gd name="connsiteY2" fmla="*/ 0 h 1378088"/>
                <a:gd name="connsiteX3" fmla="*/ 2170217 w 2170217"/>
                <a:gd name="connsiteY3" fmla="*/ 137809 h 1378088"/>
                <a:gd name="connsiteX4" fmla="*/ 2170217 w 2170217"/>
                <a:gd name="connsiteY4" fmla="*/ 1240279 h 1378088"/>
                <a:gd name="connsiteX5" fmla="*/ 2032408 w 2170217"/>
                <a:gd name="connsiteY5" fmla="*/ 1378088 h 1378088"/>
                <a:gd name="connsiteX6" fmla="*/ 137809 w 2170217"/>
                <a:gd name="connsiteY6" fmla="*/ 1378088 h 1378088"/>
                <a:gd name="connsiteX7" fmla="*/ 0 w 2170217"/>
                <a:gd name="connsiteY7" fmla="*/ 1240279 h 1378088"/>
                <a:gd name="connsiteX8" fmla="*/ 0 w 2170217"/>
                <a:gd name="connsiteY8" fmla="*/ 137809 h 13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217" h="1378088">
                  <a:moveTo>
                    <a:pt x="0" y="137809"/>
                  </a:moveTo>
                  <a:cubicBezTo>
                    <a:pt x="0" y="61699"/>
                    <a:pt x="61699" y="0"/>
                    <a:pt x="137809" y="0"/>
                  </a:cubicBezTo>
                  <a:lnTo>
                    <a:pt x="2032408" y="0"/>
                  </a:lnTo>
                  <a:cubicBezTo>
                    <a:pt x="2108518" y="0"/>
                    <a:pt x="2170217" y="61699"/>
                    <a:pt x="2170217" y="137809"/>
                  </a:cubicBezTo>
                  <a:lnTo>
                    <a:pt x="2170217" y="1240279"/>
                  </a:lnTo>
                  <a:cubicBezTo>
                    <a:pt x="2170217" y="1316389"/>
                    <a:pt x="2108518" y="1378088"/>
                    <a:pt x="2032408" y="1378088"/>
                  </a:cubicBezTo>
                  <a:lnTo>
                    <a:pt x="137809" y="1378088"/>
                  </a:lnTo>
                  <a:cubicBezTo>
                    <a:pt x="61699" y="1378088"/>
                    <a:pt x="0" y="1316389"/>
                    <a:pt x="0" y="1240279"/>
                  </a:cubicBezTo>
                  <a:lnTo>
                    <a:pt x="0" y="13780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23" tIns="139423" rIns="139423" bIns="13942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u="sng" kern="1200" dirty="0" smtClean="0">
                  <a:solidFill>
                    <a:srgbClr val="002060"/>
                  </a:solidFill>
                </a:rPr>
                <a:t>Итог</a:t>
              </a:r>
              <a:r>
                <a:rPr lang="ru-RU" sz="2600" b="1" dirty="0">
                  <a:solidFill>
                    <a:srgbClr val="002060"/>
                  </a:solidFill>
                </a:rPr>
                <a:t>: расширение и углубление представлений о выбранной профессии и специальности, учет ее специфики</a:t>
              </a:r>
              <a:endParaRPr lang="ru-RU" sz="26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257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398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Модель профориентационной работы с учащимися  с инвалидностью и лицами с ограниченными возможностями здоровья в профессиональной образовательной организации Московской области</vt:lpstr>
      <vt:lpstr>    Декабрь 2016 года:   Балашихинский техникум получил статус базовой профессиональной образовательной организации Московской области, обеспечивающей поддержку региональной системы инклюзивного профессионального образования </vt:lpstr>
      <vt:lpstr>Проект  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Московской области» Сроки реализации 2017-2020 гг. </vt:lpstr>
      <vt:lpstr>Цель: обеспечение общедоступности профессиональной ориентации для инвалидов и лиц с ограниченными возможностями здоровья, способствующей осознанному выбору будущей профессии. </vt:lpstr>
      <vt:lpstr>1) Совершенствование условий для осуществления профориентации инвалидов и  лиц с ОВЗ, в том числе с использованием дистанционных форм работы.  </vt:lpstr>
      <vt:lpstr>2) Реализация принципа системности в профориентационной деятельности </vt:lpstr>
      <vt:lpstr>Алгоритм профориентационной деятельности с инвалидами и лицами с ОВЗ</vt:lpstr>
      <vt:lpstr>Слайд 8</vt:lpstr>
      <vt:lpstr>Слайд 9</vt:lpstr>
      <vt:lpstr>Слайд 10</vt:lpstr>
      <vt:lpstr>3) Организация и налаживание взаимодействия с государственными и негосударственными организациями, осуществляющими деятельность по доступности объектов и услуг для инвалидов, их обучению, социальному обеспечению и содействию трудоустройства выпускников. </vt:lpstr>
      <vt:lpstr>Слайд 12</vt:lpstr>
      <vt:lpstr>Слайд 13</vt:lpstr>
      <vt:lpstr>Эффективность используемой модели:</vt:lpstr>
      <vt:lpstr>Перспективы использования модели: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WSR2016</dc:creator>
  <cp:lastModifiedBy>Учебная часть</cp:lastModifiedBy>
  <cp:revision>18</cp:revision>
  <dcterms:created xsi:type="dcterms:W3CDTF">2017-10-24T10:43:51Z</dcterms:created>
  <dcterms:modified xsi:type="dcterms:W3CDTF">2017-10-24T14:32:02Z</dcterms:modified>
</cp:coreProperties>
</file>